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276" r:id="rId3"/>
    <p:sldId id="277" r:id="rId4"/>
    <p:sldId id="273" r:id="rId5"/>
    <p:sldId id="271" r:id="rId6"/>
    <p:sldId id="278" r:id="rId7"/>
    <p:sldId id="259" r:id="rId8"/>
    <p:sldId id="280" r:id="rId9"/>
    <p:sldId id="282" r:id="rId10"/>
    <p:sldId id="283" r:id="rId11"/>
    <p:sldId id="265" r:id="rId12"/>
    <p:sldId id="284" r:id="rId13"/>
    <p:sldId id="260" r:id="rId14"/>
    <p:sldId id="286" r:id="rId15"/>
    <p:sldId id="288" r:id="rId16"/>
    <p:sldId id="287" r:id="rId17"/>
    <p:sldId id="290" r:id="rId18"/>
    <p:sldId id="291" r:id="rId19"/>
    <p:sldId id="292" r:id="rId20"/>
    <p:sldId id="289" r:id="rId21"/>
    <p:sldId id="293" r:id="rId22"/>
    <p:sldId id="294" r:id="rId23"/>
    <p:sldId id="295" r:id="rId24"/>
    <p:sldId id="296" r:id="rId25"/>
    <p:sldId id="297" r:id="rId26"/>
    <p:sldId id="298" r:id="rId27"/>
    <p:sldId id="29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CE341-1780-AF23-6775-00573DE889CF}" v="1208" dt="2023-12-14T10:46:44.981"/>
    <p1510:client id="{1831383E-EE53-438A-A931-FD4D8323D82B}" v="106" dt="2023-12-12T12:10:59.096"/>
    <p1510:client id="{96B092D7-AAC1-51A5-853C-0CC8ABE69A26}" v="617" dt="2023-12-13T19:56:10.818"/>
    <p1510:client id="{A33A710B-D9D8-1827-ADFC-5CE4758F7506}" v="1308" dt="2023-12-14T01:16:58.541"/>
    <p1510:client id="{C554C6E6-BF0C-0D3E-8818-5BBE6351B64C}" v="153" dt="2023-12-13T21:24:35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3" autoAdjust="0"/>
    <p:restoredTop sz="87942" autoAdjust="0"/>
  </p:normalViewPr>
  <p:slideViewPr>
    <p:cSldViewPr snapToGrid="0">
      <p:cViewPr varScale="1">
        <p:scale>
          <a:sx n="141" d="100"/>
          <a:sy n="141" d="100"/>
        </p:scale>
        <p:origin x="14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C66C6-3965-419D-9765-BD5E064FDF97}" type="datetimeFigureOut">
              <a:rPr lang="pl-PL" smtClean="0"/>
              <a:t>10.01.2024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01AC-151C-42BC-971D-89E15829CFE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6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3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4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9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2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0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8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21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24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8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4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-media.nyc.gov/agencies/dcp/assets/files/pdf/data-tools/bytes/nypp_metadata.pdf" TargetMode="External"/><Relationship Id="rId2" Type="http://schemas.openxmlformats.org/officeDocument/2006/relationships/hyperlink" Target="https://data.cityofnewyork.us/api/geospatial/78dh-3ptz?method=export&amp;format=Shapefi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d/833y-fsy8/visualization" TargetMode="External"/><Relationship Id="rId2" Type="http://schemas.openxmlformats.org/officeDocument/2006/relationships/hyperlink" Target="https://data.cityofnewyork.us/Public-Safety/NYPD-Shooting-Incident-Data-Historic-/833y-fsy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1076" y="395289"/>
            <a:ext cx="6111538" cy="22266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>
                <a:ea typeface="Calibri Light"/>
                <a:cs typeface="Calibri Light"/>
              </a:rPr>
              <a:t>A</a:t>
            </a:r>
            <a:r>
              <a:rPr lang="pl-PL" sz="4000" dirty="0">
                <a:ea typeface="Calibri Light"/>
                <a:cs typeface="Calibri Light"/>
              </a:rPr>
              <a:t>liza strzelani</a:t>
            </a:r>
            <a:r>
              <a:rPr lang="en-GB" sz="4000" dirty="0">
                <a:ea typeface="Calibri Light"/>
                <a:cs typeface="Calibri Light"/>
              </a:rPr>
              <a:t>ń</a:t>
            </a:r>
            <a:r>
              <a:rPr lang="pl-PL" sz="4000" dirty="0">
                <a:ea typeface="Calibri Light"/>
                <a:cs typeface="Calibri Light"/>
              </a:rPr>
              <a:t> w Nowym Jorku z wykorzystaniem </a:t>
            </a:r>
            <a:r>
              <a:rPr lang="en-GB" sz="4000" dirty="0" err="1">
                <a:ea typeface="Calibri Light"/>
                <a:cs typeface="Calibri Light"/>
              </a:rPr>
              <a:t>zaimplementowanego</a:t>
            </a:r>
            <a:r>
              <a:rPr lang="en-GB" sz="4000" dirty="0">
                <a:ea typeface="Calibri Light"/>
                <a:cs typeface="Calibri Light"/>
              </a:rPr>
              <a:t> </a:t>
            </a:r>
            <a:r>
              <a:rPr lang="pl-PL" sz="4000" dirty="0">
                <a:ea typeface="Calibri Light"/>
                <a:cs typeface="Calibri Light"/>
              </a:rPr>
              <a:t>algorytmu</a:t>
            </a:r>
            <a:br>
              <a:rPr lang="pl-PL" sz="4000" dirty="0">
                <a:ea typeface="Calibri Light"/>
                <a:cs typeface="Calibri Light"/>
              </a:rPr>
            </a:br>
            <a:r>
              <a:rPr lang="pl-PL" sz="4000" dirty="0">
                <a:ea typeface="Calibri Light"/>
                <a:cs typeface="Calibri Light"/>
              </a:rPr>
              <a:t>DBSCAN</a:t>
            </a:r>
            <a:br>
              <a:rPr lang="en-US" sz="4000" dirty="0">
                <a:ea typeface="Calibri Light"/>
                <a:cs typeface="Calibri Light"/>
              </a:rPr>
            </a:br>
            <a:r>
              <a:rPr lang="en-US" sz="2000" dirty="0" err="1">
                <a:ea typeface="Calibri Light"/>
                <a:cs typeface="Calibri Light"/>
              </a:rPr>
              <a:t>Prezentacja</a:t>
            </a:r>
            <a:r>
              <a:rPr lang="en-US" sz="2000" dirty="0">
                <a:ea typeface="Calibri Light"/>
                <a:cs typeface="Calibri Light"/>
              </a:rPr>
              <a:t> </a:t>
            </a:r>
            <a:r>
              <a:rPr lang="en-US" sz="2000" dirty="0" err="1">
                <a:ea typeface="Calibri Light"/>
                <a:cs typeface="Calibri Light"/>
              </a:rPr>
              <a:t>wyników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Jan Kwiatkowski</a:t>
            </a:r>
          </a:p>
          <a:p>
            <a:r>
              <a:rPr lang="en-US" sz="1200">
                <a:solidFill>
                  <a:srgbClr val="000000">
                    <a:alpha val="60000"/>
                  </a:srgbClr>
                </a:solidFill>
                <a:ea typeface="Calibri"/>
                <a:cs typeface="Calibri"/>
              </a:rPr>
              <a:t>Nr. </a:t>
            </a:r>
            <a:r>
              <a:rPr lang="en-US" sz="1200" err="1">
                <a:solidFill>
                  <a:srgbClr val="000000">
                    <a:alpha val="60000"/>
                  </a:srgbClr>
                </a:solidFill>
                <a:ea typeface="Calibri"/>
                <a:cs typeface="Calibri"/>
              </a:rPr>
              <a:t>Indeksu</a:t>
            </a:r>
            <a:r>
              <a:rPr lang="en-US" sz="1200">
                <a:solidFill>
                  <a:srgbClr val="000000">
                    <a:alpha val="60000"/>
                  </a:srgbClr>
                </a:solidFill>
                <a:ea typeface="Calibri"/>
                <a:cs typeface="Calibri"/>
              </a:rPr>
              <a:t> 299374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63CC04D-0EFC-CDCA-184E-D6840BCE4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3" r="28467" b="8"/>
          <a:stretch/>
        </p:blipFill>
        <p:spPr>
          <a:xfrm>
            <a:off x="6080462" y="6306"/>
            <a:ext cx="6111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CC8D-0F49-B686-3C1B-A32C69B8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36595"/>
          </a:xfrm>
        </p:spPr>
        <p:txBody>
          <a:bodyPr/>
          <a:lstStyle/>
          <a:p>
            <a:r>
              <a:rPr lang="en-US" sz="3200" b="1" dirty="0"/>
              <a:t>NYPD Shooting Incident Data (Historic) - </a:t>
            </a:r>
            <a:r>
              <a:rPr lang="en-US" sz="3200" b="1" dirty="0" err="1"/>
              <a:t>analiza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E3837-006E-4079-D509-F513F8E7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192107"/>
            <a:ext cx="10213200" cy="4534009"/>
          </a:xfrm>
        </p:spPr>
        <p:txBody>
          <a:bodyPr/>
          <a:lstStyle/>
          <a:p>
            <a:r>
              <a:rPr lang="en-GB" dirty="0"/>
              <a:t>N</a:t>
            </a:r>
            <a:r>
              <a:rPr lang="pl-PL" dirty="0"/>
              <a:t>ajczęściej ofiarami są osoby młode w wieku produkcyjnym</a:t>
            </a:r>
            <a:r>
              <a:rPr lang="en-GB" dirty="0"/>
              <a:t>.</a:t>
            </a:r>
          </a:p>
          <a:p>
            <a:r>
              <a:rPr lang="en-GB" dirty="0" err="1"/>
              <a:t>Najczęściej</a:t>
            </a:r>
            <a:r>
              <a:rPr lang="en-GB" dirty="0"/>
              <a:t> </a:t>
            </a:r>
            <a:r>
              <a:rPr lang="pl-PL" dirty="0"/>
              <a:t>ofiar</a:t>
            </a:r>
            <a:r>
              <a:rPr lang="en-GB" dirty="0" err="1"/>
              <a:t>ami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pl-PL" dirty="0"/>
              <a:t> mężczyźni (24674) w porównaniu do kobiet (2613)</a:t>
            </a:r>
            <a:r>
              <a:rPr lang="en-GB" dirty="0"/>
              <a:t>.</a:t>
            </a:r>
          </a:p>
          <a:p>
            <a:r>
              <a:rPr lang="en-GB" dirty="0"/>
              <a:t>N</a:t>
            </a:r>
            <a:r>
              <a:rPr lang="pl-PL" dirty="0"/>
              <a:t>ajczęściej strzelaniny występowały na Brooklynie.</a:t>
            </a:r>
          </a:p>
        </p:txBody>
      </p:sp>
      <p:pic>
        <p:nvPicPr>
          <p:cNvPr id="6" name="Picture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5AC946E2-30D2-1605-BE67-24A3CB316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" y="3144521"/>
            <a:ext cx="7589192" cy="3127590"/>
          </a:xfrm>
          <a:prstGeom prst="rect">
            <a:avLst/>
          </a:prstGeom>
        </p:spPr>
      </p:pic>
      <p:pic>
        <p:nvPicPr>
          <p:cNvPr id="8" name="Picture 7" descr="A graph of blue rectangular bars with white text&#10;&#10;Description automatically generated">
            <a:extLst>
              <a:ext uri="{FF2B5EF4-FFF2-40B4-BE49-F238E27FC236}">
                <a16:creationId xmlns:a16="http://schemas.microsoft.com/office/drawing/2014/main" id="{E775362F-B057-3D37-B750-A09983F7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13" y="3144521"/>
            <a:ext cx="4013718" cy="30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5EBE-0D59-0D32-0A0E-8F1A13AB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6" y="51160"/>
            <a:ext cx="4078800" cy="63296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sz="3200" b="1" dirty="0"/>
              <a:t>NYC police precincts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EB7A7-F07E-6BA0-A88D-B5B9E814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98" y="776150"/>
            <a:ext cx="6094411" cy="59917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Zbiór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zawiera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informacje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 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na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temat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okręgów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 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policyjnych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.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Składa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się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z 77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okręgów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opisanych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przy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pomocy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4 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atrybutów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. </a:t>
            </a:r>
          </a:p>
          <a:p>
            <a:pPr marL="359410" indent="-359410"/>
            <a:r>
              <a:rPr lang="pl-PL" sz="1400" dirty="0">
                <a:solidFill>
                  <a:srgbClr val="555555"/>
                </a:solidFill>
                <a:ea typeface="+mn-lt"/>
                <a:cs typeface="+mn-lt"/>
              </a:rPr>
              <a:t>Zbiór nie wymaga </a:t>
            </a:r>
            <a:r>
              <a:rPr lang="en-GB" sz="1400" dirty="0">
                <a:solidFill>
                  <a:srgbClr val="555555"/>
                </a:solidFill>
                <a:ea typeface="+mn-lt"/>
                <a:cs typeface="+mn-lt"/>
              </a:rPr>
              <a:t>o</a:t>
            </a:r>
            <a:r>
              <a:rPr lang="pl-PL" sz="1400" dirty="0">
                <a:solidFill>
                  <a:srgbClr val="555555"/>
                </a:solidFill>
                <a:ea typeface="+mn-lt"/>
                <a:cs typeface="+mn-lt"/>
              </a:rPr>
              <a:t>bszernego przygotowani</a:t>
            </a:r>
            <a:r>
              <a:rPr lang="en-GB" sz="1400" dirty="0">
                <a:solidFill>
                  <a:srgbClr val="555555"/>
                </a:solidFill>
                <a:ea typeface="+mn-lt"/>
                <a:cs typeface="+mn-lt"/>
              </a:rPr>
              <a:t>a.</a:t>
            </a:r>
            <a:endParaRPr lang="en-US" sz="1400" dirty="0" err="1">
              <a:solidFill>
                <a:srgbClr val="555555"/>
              </a:solidFill>
              <a:ea typeface="+mn-lt"/>
              <a:cs typeface="+mn-lt"/>
            </a:endParaRPr>
          </a:p>
          <a:p>
            <a:pPr marL="359410" indent="-359410"/>
            <a:r>
              <a:rPr lang="en-US" sz="1000" dirty="0" err="1">
                <a:solidFill>
                  <a:srgbClr val="000000"/>
                </a:solidFill>
                <a:ea typeface="+mn-lt"/>
                <a:cs typeface="+mn-lt"/>
              </a:rPr>
              <a:t>Zbiór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: 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  <a:hlinkClick r:id="rId2"/>
              </a:rPr>
              <a:t>https://data.cityofnewyork.us/api/geospatial/78dh-3ptz?method=export&amp;format=Shapefile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    </a:t>
            </a:r>
            <a:endParaRPr lang="en-US" sz="1000" dirty="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Opis: 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 York City Police Precints Metadata - Release 23D (nyc.gov)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endParaRPr lang="en-US" sz="2800" dirty="0">
              <a:solidFill>
                <a:srgbClr val="000000">
                  <a:alpha val="60000"/>
                </a:srgbClr>
              </a:solidFill>
              <a:ea typeface="+mn-lt"/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59410" indent="-359410"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Format: shapefile. </a:t>
            </a:r>
          </a:p>
          <a:p>
            <a:pPr marL="359410" indent="-359410">
              <a:lnSpc>
                <a:spcPct val="140000"/>
              </a:lnSpc>
            </a:pPr>
            <a:endParaRPr lang="en-US" sz="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59410" indent="-359410">
              <a:lnSpc>
                <a:spcPct val="140000"/>
              </a:lnSpc>
            </a:pPr>
            <a:endParaRPr lang="en-US" sz="8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DA2230E9-BF79-5992-4EC5-B02A1FB23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509" y="214397"/>
            <a:ext cx="5766985" cy="4554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28EFB2-4816-CAD5-D71F-8B1C2038F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" y="4984569"/>
            <a:ext cx="11963204" cy="109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0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2AC0-97E3-B215-369E-61DC568F0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Projekt</a:t>
            </a:r>
            <a:r>
              <a:rPr lang="en-GB" dirty="0"/>
              <a:t> - 5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A6F27-17C0-D34F-4EEF-A7840F816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Algorytm</a:t>
            </a:r>
            <a:r>
              <a:rPr lang="en-GB" dirty="0"/>
              <a:t> DBSCAN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706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8448-9ABA-6E7A-0D4A-E105854C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95355"/>
            <a:ext cx="10213200" cy="700607"/>
          </a:xfrm>
        </p:spPr>
        <p:txBody>
          <a:bodyPr/>
          <a:lstStyle/>
          <a:p>
            <a:r>
              <a:rPr lang="en-US" dirty="0" err="1"/>
              <a:t>Algorytm</a:t>
            </a:r>
            <a:r>
              <a:rPr lang="en-US" dirty="0"/>
              <a:t> DBSCAN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63805-D47C-590A-E69B-AB8514A6DC3A}"/>
              </a:ext>
            </a:extLst>
          </p:cNvPr>
          <p:cNvSpPr txBox="1"/>
          <p:nvPr/>
        </p:nvSpPr>
        <p:spPr>
          <a:xfrm>
            <a:off x="8100047" y="1143753"/>
            <a:ext cx="29066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 err="1"/>
              <a:t>Pseudokod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38452CB-F825-ED6C-58E9-D3424623B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51530"/>
            <a:ext cx="6071065" cy="363791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EA92A4-6685-AA2C-CFB9-1E15C767E36F}"/>
              </a:ext>
            </a:extLst>
          </p:cNvPr>
          <p:cNvSpPr txBox="1"/>
          <p:nvPr/>
        </p:nvSpPr>
        <p:spPr>
          <a:xfrm>
            <a:off x="989400" y="1143753"/>
            <a:ext cx="29066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 err="1"/>
              <a:t>Kluczowe</a:t>
            </a:r>
            <a:r>
              <a:rPr lang="en-US" sz="14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44EAEC-E159-AB2E-BBE5-11FD165F8BE7}"/>
              </a:ext>
            </a:extLst>
          </p:cNvPr>
          <p:cNvSpPr txBox="1"/>
          <p:nvPr/>
        </p:nvSpPr>
        <p:spPr>
          <a:xfrm>
            <a:off x="243840" y="1451530"/>
            <a:ext cx="562186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spc="50" dirty="0">
                <a:solidFill>
                  <a:schemeClr val="tx1">
                    <a:alpha val="60000"/>
                  </a:schemeClr>
                </a:solidFill>
              </a:rPr>
              <a:t>Używam odpowiednich etykiet do oznaczania punktów jako nieodwiedzone(0), szum(-1), oraz przynależności do klastra(1,2,3,...). </a:t>
            </a:r>
            <a:endParaRPr lang="en-GB" sz="2000" spc="50" dirty="0">
              <a:solidFill>
                <a:schemeClr val="tx1">
                  <a:alpha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spc="50" dirty="0">
                <a:solidFill>
                  <a:schemeClr val="tx1">
                    <a:alpha val="60000"/>
                  </a:schemeClr>
                </a:solidFill>
              </a:rPr>
              <a:t>Do wyznaczania dystansu między punktami wykorzystuje odległość euklidesową. </a:t>
            </a:r>
            <a:endParaRPr lang="en-GB" sz="2000" spc="50" dirty="0">
              <a:solidFill>
                <a:schemeClr val="tx1">
                  <a:alpha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spc="50" dirty="0">
                <a:solidFill>
                  <a:schemeClr val="tx1">
                    <a:alpha val="60000"/>
                  </a:schemeClr>
                </a:solidFill>
              </a:rPr>
              <a:t>Używam set dla sąsiadów, aby uniknąć duplikatów, 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aby </a:t>
            </a:r>
            <a:r>
              <a:rPr lang="pl-PL" sz="2000" spc="50" dirty="0">
                <a:solidFill>
                  <a:schemeClr val="tx1">
                    <a:alpha val="60000"/>
                  </a:schemeClr>
                </a:solidFill>
              </a:rPr>
              <a:t>przyspieszyć proces, gdy dużo punktów jest blisko siebie. </a:t>
            </a:r>
          </a:p>
        </p:txBody>
      </p:sp>
    </p:spTree>
    <p:extLst>
      <p:ext uri="{BB962C8B-B14F-4D97-AF65-F5344CB8AC3E}">
        <p14:creationId xmlns:p14="http://schemas.microsoft.com/office/powerpoint/2010/main" val="325932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8448-9ABA-6E7A-0D4A-E105854C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4187"/>
            <a:ext cx="10213200" cy="5147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Algorytm</a:t>
            </a:r>
            <a:r>
              <a:rPr lang="en-US" dirty="0"/>
              <a:t> DBSCAN – </a:t>
            </a:r>
            <a:r>
              <a:rPr lang="en-US" dirty="0" err="1"/>
              <a:t>bezpośrednie</a:t>
            </a:r>
            <a:r>
              <a:rPr lang="en-US" dirty="0"/>
              <a:t> </a:t>
            </a:r>
            <a:r>
              <a:rPr lang="en-US" dirty="0" err="1"/>
              <a:t>porównanie</a:t>
            </a:r>
            <a:r>
              <a:rPr lang="en-US" dirty="0"/>
              <a:t> </a:t>
            </a:r>
            <a:r>
              <a:rPr lang="en-US" dirty="0" err="1"/>
              <a:t>wyników</a:t>
            </a:r>
            <a:r>
              <a:rPr lang="en-US" dirty="0"/>
              <a:t> </a:t>
            </a:r>
          </a:p>
        </p:txBody>
      </p:sp>
      <p:pic>
        <p:nvPicPr>
          <p:cNvPr id="7" name="Content Placeholder 6" descr="A group of dots with numbers&#10;&#10;Description automatically generated with medium confidence">
            <a:extLst>
              <a:ext uri="{FF2B5EF4-FFF2-40B4-BE49-F238E27FC236}">
                <a16:creationId xmlns:a16="http://schemas.microsoft.com/office/drawing/2014/main" id="{5BC78C0D-2A21-676C-BEBF-9F766B9C3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80" y="623146"/>
            <a:ext cx="6522720" cy="2965471"/>
          </a:xfrm>
        </p:spPr>
      </p:pic>
      <p:pic>
        <p:nvPicPr>
          <p:cNvPr id="9" name="Picture 8" descr="A group of dots with numbers&#10;&#10;Description automatically generated with medium confidence">
            <a:extLst>
              <a:ext uri="{FF2B5EF4-FFF2-40B4-BE49-F238E27FC236}">
                <a16:creationId xmlns:a16="http://schemas.microsoft.com/office/drawing/2014/main" id="{353AA796-AEEE-CE19-537F-EAADAD8F6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81" y="3810820"/>
            <a:ext cx="6522720" cy="297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62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2AC0-97E3-B215-369E-61DC568F0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Projekt</a:t>
            </a:r>
            <a:r>
              <a:rPr lang="en-GB" dirty="0"/>
              <a:t> - 6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A6F27-17C0-D34F-4EEF-A7840F816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Eksperymenty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uzyskane</a:t>
            </a:r>
            <a:r>
              <a:rPr lang="en-GB" dirty="0"/>
              <a:t> </a:t>
            </a:r>
            <a:r>
              <a:rPr lang="en-GB" dirty="0" err="1"/>
              <a:t>wyniki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96467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8448-9ABA-6E7A-0D4A-E105854C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99" y="54187"/>
            <a:ext cx="10721693" cy="514773"/>
          </a:xfrm>
        </p:spPr>
        <p:txBody>
          <a:bodyPr>
            <a:normAutofit fontScale="90000"/>
          </a:bodyPr>
          <a:lstStyle/>
          <a:p>
            <a:r>
              <a:rPr lang="pl-PL" dirty="0"/>
              <a:t>Generowanie klastrów dla </a:t>
            </a:r>
            <a:r>
              <a:rPr lang="en-GB" dirty="0" err="1"/>
              <a:t>całego</a:t>
            </a:r>
            <a:r>
              <a:rPr lang="en-GB" dirty="0"/>
              <a:t> </a:t>
            </a:r>
            <a:r>
              <a:rPr lang="pl-PL" dirty="0"/>
              <a:t>zbioru danych strzelanin</a:t>
            </a:r>
            <a:r>
              <a:rPr lang="en-GB" dirty="0"/>
              <a:t> - </a:t>
            </a:r>
            <a:r>
              <a:rPr lang="en-GB" dirty="0" err="1"/>
              <a:t>porównanie</a:t>
            </a:r>
            <a:endParaRPr lang="en-US" dirty="0"/>
          </a:p>
        </p:txBody>
      </p:sp>
      <p:pic>
        <p:nvPicPr>
          <p:cNvPr id="6" name="Content Placeholder 5" descr="A map of different colors&#10;&#10;Description automatically generated">
            <a:extLst>
              <a:ext uri="{FF2B5EF4-FFF2-40B4-BE49-F238E27FC236}">
                <a16:creationId xmlns:a16="http://schemas.microsoft.com/office/drawing/2014/main" id="{B2CD1DE4-2236-38D4-CD67-5F26D2B99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10" y="1944324"/>
            <a:ext cx="4692377" cy="4648880"/>
          </a:xfrm>
        </p:spPr>
      </p:pic>
      <p:pic>
        <p:nvPicPr>
          <p:cNvPr id="10" name="Picture 9" descr="A colorful map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93EF5523-754D-25E4-53C1-696835D3C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977" y="1896534"/>
            <a:ext cx="4740614" cy="46966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523C7F-B2BF-80A9-062C-850F5BB2D3AB}"/>
              </a:ext>
            </a:extLst>
          </p:cNvPr>
          <p:cNvSpPr txBox="1"/>
          <p:nvPr/>
        </p:nvSpPr>
        <p:spPr>
          <a:xfrm>
            <a:off x="169333" y="705005"/>
            <a:ext cx="107966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DBSCAN z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biblioteki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scikit-learn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generuje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bardzo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przejrzyste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klastry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Moja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implementacja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DBSCAN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dla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identycznych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wartości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parametrów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generuje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klastry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których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element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nachodzą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na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siebie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.</a:t>
            </a:r>
            <a:endParaRPr lang="pl-PL" sz="2000" spc="5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729C6-89C0-F0CB-FDB9-ACE1A27288B6}"/>
              </a:ext>
            </a:extLst>
          </p:cNvPr>
          <p:cNvSpPr txBox="1"/>
          <p:nvPr/>
        </p:nvSpPr>
        <p:spPr>
          <a:xfrm>
            <a:off x="2506626" y="1702824"/>
            <a:ext cx="29066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/>
              <a:t>Jan DBSCAN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ECB10B-BFF3-97B3-DF18-E8E02B310846}"/>
              </a:ext>
            </a:extLst>
          </p:cNvPr>
          <p:cNvSpPr txBox="1"/>
          <p:nvPr/>
        </p:nvSpPr>
        <p:spPr>
          <a:xfrm>
            <a:off x="7698386" y="1627861"/>
            <a:ext cx="29066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/>
              <a:t>Scikit DBSCAN </a:t>
            </a:r>
          </a:p>
        </p:txBody>
      </p:sp>
    </p:spTree>
    <p:extLst>
      <p:ext uri="{BB962C8B-B14F-4D97-AF65-F5344CB8AC3E}">
        <p14:creationId xmlns:p14="http://schemas.microsoft.com/office/powerpoint/2010/main" val="20130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8448-9ABA-6E7A-0D4A-E105854C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99" y="54187"/>
            <a:ext cx="10604227" cy="514773"/>
          </a:xfrm>
        </p:spPr>
        <p:txBody>
          <a:bodyPr>
            <a:normAutofit fontScale="90000"/>
          </a:bodyPr>
          <a:lstStyle/>
          <a:p>
            <a:r>
              <a:rPr lang="pl-PL" dirty="0"/>
              <a:t>Generowanie klastrów dla </a:t>
            </a:r>
            <a:r>
              <a:rPr lang="en-GB" dirty="0" err="1"/>
              <a:t>całego</a:t>
            </a:r>
            <a:r>
              <a:rPr lang="en-GB" dirty="0"/>
              <a:t> </a:t>
            </a:r>
            <a:r>
              <a:rPr lang="pl-PL" dirty="0"/>
              <a:t>zbioru danych strzelanin</a:t>
            </a:r>
            <a:r>
              <a:rPr lang="en-GB" dirty="0"/>
              <a:t> - </a:t>
            </a:r>
            <a:r>
              <a:rPr lang="en-GB" dirty="0" err="1"/>
              <a:t>porównanie</a:t>
            </a:r>
            <a:endParaRPr lang="en-US" dirty="0"/>
          </a:p>
        </p:txBody>
      </p:sp>
      <p:pic>
        <p:nvPicPr>
          <p:cNvPr id="7" name="Content Placeholder 6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0569F734-DE85-8F2F-571F-0B2289DE4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5" y="2010601"/>
            <a:ext cx="4629540" cy="4586626"/>
          </a:xfrm>
        </p:spPr>
      </p:pic>
      <p:pic>
        <p:nvPicPr>
          <p:cNvPr id="9" name="Picture 8" descr="A screen shot of a chart&#10;&#10;Description automatically generated">
            <a:extLst>
              <a:ext uri="{FF2B5EF4-FFF2-40B4-BE49-F238E27FC236}">
                <a16:creationId xmlns:a16="http://schemas.microsoft.com/office/drawing/2014/main" id="{F1CD57F0-172F-9DA0-676C-BBA7CD990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57" y="2010601"/>
            <a:ext cx="4814870" cy="4586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686589-9402-8FCF-0E9D-9E1D0F05DDA4}"/>
              </a:ext>
            </a:extLst>
          </p:cNvPr>
          <p:cNvSpPr txBox="1"/>
          <p:nvPr/>
        </p:nvSpPr>
        <p:spPr>
          <a:xfrm>
            <a:off x="169333" y="705005"/>
            <a:ext cx="107966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Zwiększając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wartość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parametru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epsilon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coraz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więcej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elementów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będzie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wchodziło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w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skład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danej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grupy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(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klastry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będą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coraz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większe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). </a:t>
            </a:r>
            <a:endParaRPr lang="pl-PL" sz="2000" spc="5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02C64-AE5D-7E00-15EA-55388BE3EC40}"/>
              </a:ext>
            </a:extLst>
          </p:cNvPr>
          <p:cNvSpPr txBox="1"/>
          <p:nvPr/>
        </p:nvSpPr>
        <p:spPr>
          <a:xfrm>
            <a:off x="2506626" y="1702824"/>
            <a:ext cx="29066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/>
              <a:t>Jan DBSCAN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E1FD5B-1660-C773-AAFC-2ED02EBC7AA5}"/>
              </a:ext>
            </a:extLst>
          </p:cNvPr>
          <p:cNvSpPr txBox="1"/>
          <p:nvPr/>
        </p:nvSpPr>
        <p:spPr>
          <a:xfrm>
            <a:off x="7684839" y="1717189"/>
            <a:ext cx="29066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/>
              <a:t>Scikit DBSCAN </a:t>
            </a:r>
          </a:p>
        </p:txBody>
      </p:sp>
    </p:spTree>
    <p:extLst>
      <p:ext uri="{BB962C8B-B14F-4D97-AF65-F5344CB8AC3E}">
        <p14:creationId xmlns:p14="http://schemas.microsoft.com/office/powerpoint/2010/main" val="25351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8448-9ABA-6E7A-0D4A-E105854C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99" y="54187"/>
            <a:ext cx="10681053" cy="514773"/>
          </a:xfrm>
        </p:spPr>
        <p:txBody>
          <a:bodyPr>
            <a:normAutofit fontScale="90000"/>
          </a:bodyPr>
          <a:lstStyle/>
          <a:p>
            <a:r>
              <a:rPr lang="pl-PL" dirty="0"/>
              <a:t>Generowanie klastrów dla </a:t>
            </a:r>
            <a:r>
              <a:rPr lang="en-GB" dirty="0" err="1"/>
              <a:t>całego</a:t>
            </a:r>
            <a:r>
              <a:rPr lang="en-GB" dirty="0"/>
              <a:t> </a:t>
            </a:r>
            <a:r>
              <a:rPr lang="pl-PL" dirty="0"/>
              <a:t>zbioru danych strzelanin</a:t>
            </a:r>
            <a:r>
              <a:rPr lang="en-GB" dirty="0"/>
              <a:t> - </a:t>
            </a:r>
            <a:r>
              <a:rPr lang="en-GB" dirty="0" err="1"/>
              <a:t>porównanie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86589-9402-8FCF-0E9D-9E1D0F05DDA4}"/>
              </a:ext>
            </a:extLst>
          </p:cNvPr>
          <p:cNvSpPr txBox="1"/>
          <p:nvPr/>
        </p:nvSpPr>
        <p:spPr>
          <a:xfrm>
            <a:off x="169333" y="705005"/>
            <a:ext cx="107966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spc="50" dirty="0">
                <a:solidFill>
                  <a:schemeClr val="tx1">
                    <a:alpha val="60000"/>
                  </a:schemeClr>
                </a:solidFill>
              </a:rPr>
              <a:t>Porównanie wyników uzyskanych przez oba modele dbscan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Zaimplementowany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algorytm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DBSCAN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działa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dużo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dłużej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.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Prawie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10000-krotnie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dłużej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dla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niektórych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eksperymentów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. </a:t>
            </a:r>
            <a:endParaRPr lang="pl-PL" sz="2000" spc="5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689C0A22-6D53-D5B7-1733-B8DC27F01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10" y="2038775"/>
            <a:ext cx="8557485" cy="36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4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8448-9ABA-6E7A-0D4A-E105854C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06" y="163292"/>
            <a:ext cx="6116321" cy="1628158"/>
          </a:xfrm>
        </p:spPr>
        <p:txBody>
          <a:bodyPr>
            <a:normAutofit fontScale="90000"/>
          </a:bodyPr>
          <a:lstStyle/>
          <a:p>
            <a:r>
              <a:rPr lang="en-GB" dirty="0"/>
              <a:t>C</a:t>
            </a:r>
            <a:r>
              <a:rPr lang="pl-PL" dirty="0"/>
              <a:t>zas generowania się klastrów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całego</a:t>
            </a:r>
            <a:r>
              <a:rPr lang="en-GB" dirty="0"/>
              <a:t> </a:t>
            </a:r>
            <a:r>
              <a:rPr lang="en-GB" dirty="0" err="1"/>
              <a:t>zbioru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pl-PL" dirty="0"/>
              <a:t> w zależności od wartości parametrów min sample oraz epsilon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scikit.DBSCAN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86589-9402-8FCF-0E9D-9E1D0F05DDA4}"/>
              </a:ext>
            </a:extLst>
          </p:cNvPr>
          <p:cNvSpPr txBox="1"/>
          <p:nvPr/>
        </p:nvSpPr>
        <p:spPr>
          <a:xfrm>
            <a:off x="94826" y="1933915"/>
            <a:ext cx="525610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Tabela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wykres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dla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algorytmu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DBSCAN z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biblioteki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scikit-learn.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W</a:t>
            </a:r>
            <a:r>
              <a:rPr lang="pl-PL" sz="2000" spc="50" dirty="0">
                <a:solidFill>
                  <a:schemeClr val="tx1">
                    <a:alpha val="60000"/>
                  </a:schemeClr>
                </a:solidFill>
              </a:rPr>
              <a:t>raz ze zwiększaniem wartości epsilon działanie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pl-PL" sz="2000" spc="50" dirty="0">
                <a:solidFill>
                  <a:schemeClr val="tx1">
                    <a:alpha val="60000"/>
                  </a:schemeClr>
                </a:solidFill>
              </a:rPr>
              <a:t>algorytmu wydłuża się.</a:t>
            </a:r>
          </a:p>
          <a:p>
            <a:endParaRPr lang="pl-PL" sz="2000" spc="5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Picture 3" descr="A graph with colored dots&#10;&#10;Description automatically generated">
            <a:extLst>
              <a:ext uri="{FF2B5EF4-FFF2-40B4-BE49-F238E27FC236}">
                <a16:creationId xmlns:a16="http://schemas.microsoft.com/office/drawing/2014/main" id="{DED07707-E69A-F3C3-010D-D35C49A7A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616" y="3366346"/>
            <a:ext cx="7899278" cy="3454559"/>
          </a:xfrm>
          <a:prstGeom prst="rect">
            <a:avLst/>
          </a:prstGeom>
        </p:spPr>
      </p:pic>
      <p:pic>
        <p:nvPicPr>
          <p:cNvPr id="7" name="Picture 6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F43738A0-852D-A9B0-0E79-71C02E089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07" y="163292"/>
            <a:ext cx="5467387" cy="26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4CF2-B69A-E2A4-9F7D-E5409D00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Spis</a:t>
            </a:r>
            <a:r>
              <a:rPr lang="en-GB" dirty="0"/>
              <a:t> </a:t>
            </a:r>
            <a:r>
              <a:rPr lang="en-GB" dirty="0" err="1"/>
              <a:t>treści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6B59-1C17-CE3C-5604-0F56EC29C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err="1"/>
              <a:t>Cel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</a:t>
            </a:r>
            <a:r>
              <a:rPr lang="en-GB" dirty="0" err="1"/>
              <a:t>założenia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Użyte</a:t>
            </a:r>
            <a:r>
              <a:rPr lang="en-GB" dirty="0"/>
              <a:t> </a:t>
            </a:r>
            <a:r>
              <a:rPr lang="en-GB" dirty="0" err="1"/>
              <a:t>technologie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Przegląd</a:t>
            </a:r>
            <a:r>
              <a:rPr lang="en-GB" dirty="0"/>
              <a:t> </a:t>
            </a:r>
            <a:r>
              <a:rPr lang="en-GB" dirty="0" err="1"/>
              <a:t>stworzonych</a:t>
            </a:r>
            <a:r>
              <a:rPr lang="en-GB" dirty="0"/>
              <a:t> </a:t>
            </a:r>
            <a:r>
              <a:rPr lang="en-GB" dirty="0" err="1"/>
              <a:t>plików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Zbiory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– </a:t>
            </a:r>
            <a:r>
              <a:rPr lang="en-GB" dirty="0" err="1"/>
              <a:t>analiza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Implementacja</a:t>
            </a:r>
            <a:r>
              <a:rPr lang="en-GB" dirty="0"/>
              <a:t> </a:t>
            </a:r>
            <a:r>
              <a:rPr lang="en-GB" dirty="0" err="1"/>
              <a:t>algorytmu</a:t>
            </a:r>
            <a:r>
              <a:rPr lang="en-GB" dirty="0"/>
              <a:t> DBSCAN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Uzyskane</a:t>
            </a:r>
            <a:r>
              <a:rPr lang="en-GB" dirty="0"/>
              <a:t> </a:t>
            </a:r>
            <a:r>
              <a:rPr lang="en-GB" dirty="0" err="1"/>
              <a:t>wyniki</a:t>
            </a:r>
            <a:r>
              <a:rPr lang="en-GB" dirty="0"/>
              <a:t> - </a:t>
            </a:r>
            <a:r>
              <a:rPr lang="en-GB" dirty="0" err="1"/>
              <a:t>analiza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7344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3CCA-3AC8-8EB0-2E59-92692AB7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Wygenerowanie grup dla danych okresów czasu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AB5D-E36B-830D-82C7-420F4949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Wygenerowano grupy, ze zbioru NYPD Shooting Incident Data, dla wartości parametrów min samples = 15 i epsilon = 0.005 oraz dla różnych okresów czasu</a:t>
            </a:r>
            <a:r>
              <a:rPr lang="en-GB" dirty="0"/>
              <a:t>. </a:t>
            </a:r>
          </a:p>
          <a:p>
            <a:r>
              <a:rPr lang="pl-PL" dirty="0"/>
              <a:t>Kolorem niebieskim zaznaczono okręg policyjny z największą liczbą strzelanin dla </a:t>
            </a:r>
            <a:r>
              <a:rPr lang="en-GB" dirty="0" err="1"/>
              <a:t>danego</a:t>
            </a:r>
            <a:r>
              <a:rPr lang="pl-PL" dirty="0"/>
              <a:t> okresu. </a:t>
            </a:r>
            <a:endParaRPr lang="en-GB" dirty="0"/>
          </a:p>
          <a:p>
            <a:r>
              <a:rPr lang="pl-PL" dirty="0"/>
              <a:t>Porównano także czas działania w zależności od liczności każdej z grup</a:t>
            </a:r>
          </a:p>
        </p:txBody>
      </p:sp>
    </p:spTree>
    <p:extLst>
      <p:ext uri="{BB962C8B-B14F-4D97-AF65-F5344CB8AC3E}">
        <p14:creationId xmlns:p14="http://schemas.microsoft.com/office/powerpoint/2010/main" val="1338089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3CCA-3AC8-8EB0-2E59-92692AB70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172509"/>
            <a:ext cx="10213200" cy="600391"/>
          </a:xfrm>
        </p:spPr>
        <p:txBody>
          <a:bodyPr/>
          <a:lstStyle/>
          <a:p>
            <a:r>
              <a:rPr lang="en-GB" dirty="0" err="1"/>
              <a:t>Rok</a:t>
            </a:r>
            <a:r>
              <a:rPr lang="en-GB" dirty="0"/>
              <a:t> 2008 – </a:t>
            </a:r>
            <a:r>
              <a:rPr lang="en-GB" dirty="0" err="1"/>
              <a:t>wygenerowane</a:t>
            </a:r>
            <a:r>
              <a:rPr lang="en-GB" dirty="0"/>
              <a:t> </a:t>
            </a:r>
            <a:r>
              <a:rPr lang="en-GB" dirty="0" err="1"/>
              <a:t>grupy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oba </a:t>
            </a:r>
            <a:r>
              <a:rPr lang="en-GB" dirty="0" err="1"/>
              <a:t>algorytmy</a:t>
            </a:r>
            <a:endParaRPr lang="pl-PL" dirty="0"/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970FE5ED-6DBE-AA7D-1CAB-D2EFEE7E7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4" y="2105871"/>
            <a:ext cx="4531582" cy="4489575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A881A975-D58F-05E7-1220-A845ACEEB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57" y="2081178"/>
            <a:ext cx="4531582" cy="4494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FEF5B3-413A-0A86-7D42-E0D7F82893DB}"/>
              </a:ext>
            </a:extLst>
          </p:cNvPr>
          <p:cNvSpPr txBox="1"/>
          <p:nvPr/>
        </p:nvSpPr>
        <p:spPr>
          <a:xfrm>
            <a:off x="209973" y="772900"/>
            <a:ext cx="107966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spc="50" dirty="0">
                <a:solidFill>
                  <a:schemeClr val="tx1">
                    <a:alpha val="60000"/>
                  </a:schemeClr>
                </a:solidFill>
              </a:rPr>
              <a:t>Porównanie wyników uzyskanych przez oba modele dbscan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Wykryte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podobne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grupy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B7AB60-36D7-BCD9-A6D8-0476A3615FB2}"/>
              </a:ext>
            </a:extLst>
          </p:cNvPr>
          <p:cNvSpPr txBox="1"/>
          <p:nvPr/>
        </p:nvSpPr>
        <p:spPr>
          <a:xfrm>
            <a:off x="2113772" y="1773401"/>
            <a:ext cx="29066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/>
              <a:t>Jan DBSCAN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3FACB-28AB-6D98-D863-7F98BA2526DF}"/>
              </a:ext>
            </a:extLst>
          </p:cNvPr>
          <p:cNvSpPr txBox="1"/>
          <p:nvPr/>
        </p:nvSpPr>
        <p:spPr>
          <a:xfrm>
            <a:off x="7684839" y="1717189"/>
            <a:ext cx="29066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/>
              <a:t>Scikit DBSCAN </a:t>
            </a:r>
          </a:p>
        </p:txBody>
      </p:sp>
    </p:spTree>
    <p:extLst>
      <p:ext uri="{BB962C8B-B14F-4D97-AF65-F5344CB8AC3E}">
        <p14:creationId xmlns:p14="http://schemas.microsoft.com/office/powerpoint/2010/main" val="4199995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3CCA-3AC8-8EB0-2E59-92692AB70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27" y="1025949"/>
            <a:ext cx="4815346" cy="911224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Rok</a:t>
            </a:r>
            <a:r>
              <a:rPr lang="en-GB" dirty="0"/>
              <a:t> 2008 – </a:t>
            </a:r>
            <a:r>
              <a:rPr lang="en-GB" dirty="0" err="1"/>
              <a:t>wygenerowane</a:t>
            </a:r>
            <a:r>
              <a:rPr lang="en-GB" dirty="0"/>
              <a:t> </a:t>
            </a:r>
            <a:r>
              <a:rPr lang="en-GB" dirty="0" err="1"/>
              <a:t>grupy</a:t>
            </a:r>
            <a:r>
              <a:rPr lang="en-GB" dirty="0"/>
              <a:t>, </a:t>
            </a:r>
            <a:r>
              <a:rPr lang="en-GB" dirty="0" err="1"/>
              <a:t>wyniki</a:t>
            </a:r>
            <a:r>
              <a:rPr lang="en-GB" dirty="0"/>
              <a:t> </a:t>
            </a:r>
            <a:r>
              <a:rPr lang="en-GB" dirty="0" err="1"/>
              <a:t>nałożone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okręgi</a:t>
            </a:r>
            <a:r>
              <a:rPr lang="en-GB" dirty="0"/>
              <a:t> </a:t>
            </a:r>
            <a:r>
              <a:rPr lang="en-GB" dirty="0" err="1"/>
              <a:t>policyjne</a:t>
            </a:r>
            <a:endParaRPr lang="pl-P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46524-A1CE-7D3F-EA7B-E55107D47905}"/>
              </a:ext>
            </a:extLst>
          </p:cNvPr>
          <p:cNvSpPr txBox="1"/>
          <p:nvPr/>
        </p:nvSpPr>
        <p:spPr>
          <a:xfrm>
            <a:off x="216747" y="2223618"/>
            <a:ext cx="4971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Wyniki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uzyskane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dla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algorytmu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DBSCAN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pochodzącego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z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biblioteki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scikit-learn. </a:t>
            </a:r>
          </a:p>
        </p:txBody>
      </p:sp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8A77DB09-71AB-5641-776B-CEF70BE3C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0" y="94287"/>
            <a:ext cx="6265333" cy="676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76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3CCA-3AC8-8EB0-2E59-92692AB70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27" y="1025949"/>
            <a:ext cx="4815346" cy="911224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Rok</a:t>
            </a:r>
            <a:r>
              <a:rPr lang="en-GB" dirty="0"/>
              <a:t> 2013 – </a:t>
            </a:r>
            <a:r>
              <a:rPr lang="en-GB" dirty="0" err="1"/>
              <a:t>wygenerowane</a:t>
            </a:r>
            <a:r>
              <a:rPr lang="en-GB" dirty="0"/>
              <a:t> </a:t>
            </a:r>
            <a:r>
              <a:rPr lang="en-GB" dirty="0" err="1"/>
              <a:t>grupy</a:t>
            </a:r>
            <a:r>
              <a:rPr lang="en-GB" dirty="0"/>
              <a:t>, </a:t>
            </a:r>
            <a:r>
              <a:rPr lang="en-GB" dirty="0" err="1"/>
              <a:t>wyniki</a:t>
            </a:r>
            <a:r>
              <a:rPr lang="en-GB" dirty="0"/>
              <a:t> </a:t>
            </a:r>
            <a:r>
              <a:rPr lang="en-GB" dirty="0" err="1"/>
              <a:t>nałożone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okręgi</a:t>
            </a:r>
            <a:r>
              <a:rPr lang="en-GB" dirty="0"/>
              <a:t> </a:t>
            </a:r>
            <a:r>
              <a:rPr lang="en-GB" dirty="0" err="1"/>
              <a:t>policyjne</a:t>
            </a:r>
            <a:endParaRPr lang="pl-P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46524-A1CE-7D3F-EA7B-E55107D47905}"/>
              </a:ext>
            </a:extLst>
          </p:cNvPr>
          <p:cNvSpPr txBox="1"/>
          <p:nvPr/>
        </p:nvSpPr>
        <p:spPr>
          <a:xfrm>
            <a:off x="216747" y="2223618"/>
            <a:ext cx="4971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Wyniki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uzyskane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dla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algorytmu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DBSCAN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pochodzącego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z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biblioteki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scikit-learn. </a:t>
            </a:r>
          </a:p>
        </p:txBody>
      </p:sp>
      <p:pic>
        <p:nvPicPr>
          <p:cNvPr id="4" name="Picture 3" descr="A map with red lines and blue dots&#10;&#10;Description automatically generated">
            <a:extLst>
              <a:ext uri="{FF2B5EF4-FFF2-40B4-BE49-F238E27FC236}">
                <a16:creationId xmlns:a16="http://schemas.microsoft.com/office/drawing/2014/main" id="{D82A062C-2456-BA5B-1300-98D50CF3D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06" y="0"/>
            <a:ext cx="6360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08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3CCA-3AC8-8EB0-2E59-92692AB70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27" y="1025949"/>
            <a:ext cx="4815346" cy="911224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Rok</a:t>
            </a:r>
            <a:r>
              <a:rPr lang="en-GB" dirty="0"/>
              <a:t> 2018 – </a:t>
            </a:r>
            <a:r>
              <a:rPr lang="en-GB" dirty="0" err="1"/>
              <a:t>wygenerowane</a:t>
            </a:r>
            <a:r>
              <a:rPr lang="en-GB" dirty="0"/>
              <a:t> </a:t>
            </a:r>
            <a:r>
              <a:rPr lang="en-GB" dirty="0" err="1"/>
              <a:t>grupy</a:t>
            </a:r>
            <a:r>
              <a:rPr lang="en-GB" dirty="0"/>
              <a:t>, </a:t>
            </a:r>
            <a:r>
              <a:rPr lang="en-GB" dirty="0" err="1"/>
              <a:t>wyniki</a:t>
            </a:r>
            <a:r>
              <a:rPr lang="en-GB" dirty="0"/>
              <a:t> </a:t>
            </a:r>
            <a:r>
              <a:rPr lang="en-GB" dirty="0" err="1"/>
              <a:t>nałożone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okręgi</a:t>
            </a:r>
            <a:r>
              <a:rPr lang="en-GB" dirty="0"/>
              <a:t> </a:t>
            </a:r>
            <a:r>
              <a:rPr lang="en-GB" dirty="0" err="1"/>
              <a:t>policyjne</a:t>
            </a:r>
            <a:endParaRPr lang="pl-P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46524-A1CE-7D3F-EA7B-E55107D47905}"/>
              </a:ext>
            </a:extLst>
          </p:cNvPr>
          <p:cNvSpPr txBox="1"/>
          <p:nvPr/>
        </p:nvSpPr>
        <p:spPr>
          <a:xfrm>
            <a:off x="216747" y="2223618"/>
            <a:ext cx="4971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Wyniki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uzyskane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dla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algorytmu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DBSCAN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pochodzącego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z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biblioteki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scikit-learn. 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F2E22A58-CA0B-0A3A-0577-DA99211A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27" y="0"/>
            <a:ext cx="6352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7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3CCA-3AC8-8EB0-2E59-92692AB70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27" y="1025949"/>
            <a:ext cx="4815346" cy="911224"/>
          </a:xfrm>
        </p:spPr>
        <p:txBody>
          <a:bodyPr>
            <a:normAutofit fontScale="90000"/>
          </a:bodyPr>
          <a:lstStyle/>
          <a:p>
            <a:r>
              <a:rPr lang="en-GB" dirty="0"/>
              <a:t>Lata 2021-2022– </a:t>
            </a:r>
            <a:r>
              <a:rPr lang="en-GB" dirty="0" err="1"/>
              <a:t>wygenerowane</a:t>
            </a:r>
            <a:r>
              <a:rPr lang="en-GB" dirty="0"/>
              <a:t> </a:t>
            </a:r>
            <a:r>
              <a:rPr lang="en-GB" dirty="0" err="1"/>
              <a:t>grupy</a:t>
            </a:r>
            <a:r>
              <a:rPr lang="en-GB" dirty="0"/>
              <a:t>, </a:t>
            </a:r>
            <a:r>
              <a:rPr lang="en-GB" dirty="0" err="1"/>
              <a:t>wyniki</a:t>
            </a:r>
            <a:r>
              <a:rPr lang="en-GB" dirty="0"/>
              <a:t> </a:t>
            </a:r>
            <a:r>
              <a:rPr lang="en-GB" dirty="0" err="1"/>
              <a:t>nałożone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okręgi</a:t>
            </a:r>
            <a:r>
              <a:rPr lang="en-GB" dirty="0"/>
              <a:t> </a:t>
            </a:r>
            <a:r>
              <a:rPr lang="en-GB" dirty="0" err="1"/>
              <a:t>policyjne</a:t>
            </a:r>
            <a:endParaRPr lang="pl-P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46524-A1CE-7D3F-EA7B-E55107D47905}"/>
              </a:ext>
            </a:extLst>
          </p:cNvPr>
          <p:cNvSpPr txBox="1"/>
          <p:nvPr/>
        </p:nvSpPr>
        <p:spPr>
          <a:xfrm>
            <a:off x="216747" y="2223618"/>
            <a:ext cx="4971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Wyniki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uzyskane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dla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algorytmu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DBSCAN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pochodzącego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z </a:t>
            </a:r>
            <a:r>
              <a:rPr lang="en-GB" sz="2000" spc="50" dirty="0" err="1">
                <a:solidFill>
                  <a:schemeClr val="tx1">
                    <a:alpha val="60000"/>
                  </a:schemeClr>
                </a:solidFill>
              </a:rPr>
              <a:t>biblioteki</a:t>
            </a:r>
            <a:r>
              <a:rPr lang="en-GB" sz="2000" spc="50" dirty="0">
                <a:solidFill>
                  <a:schemeClr val="tx1">
                    <a:alpha val="60000"/>
                  </a:schemeClr>
                </a:solidFill>
              </a:rPr>
              <a:t> scikit-learn. 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C312839E-D040-245D-F649-FA69E74DA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27" y="0"/>
            <a:ext cx="6352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F7D0-E24C-87C8-3BD1-C1323BCC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Porównanie</a:t>
            </a:r>
            <a:r>
              <a:rPr lang="en-GB" dirty="0"/>
              <a:t> </a:t>
            </a:r>
            <a:r>
              <a:rPr lang="en-GB" dirty="0" err="1"/>
              <a:t>czasu</a:t>
            </a:r>
            <a:r>
              <a:rPr lang="en-GB" dirty="0"/>
              <a:t> </a:t>
            </a:r>
            <a:r>
              <a:rPr lang="en-GB" dirty="0" err="1"/>
              <a:t>działania</a:t>
            </a:r>
            <a:r>
              <a:rPr lang="en-GB" dirty="0"/>
              <a:t> </a:t>
            </a:r>
            <a:r>
              <a:rPr lang="en-GB" dirty="0" err="1"/>
              <a:t>algorytmów</a:t>
            </a:r>
            <a:r>
              <a:rPr lang="en-GB" dirty="0"/>
              <a:t> od </a:t>
            </a:r>
            <a:r>
              <a:rPr lang="en-GB" dirty="0" err="1"/>
              <a:t>wielkości</a:t>
            </a:r>
            <a:r>
              <a:rPr lang="en-GB" dirty="0"/>
              <a:t> </a:t>
            </a:r>
            <a:r>
              <a:rPr lang="en-GB" dirty="0" err="1"/>
              <a:t>zbioru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0AFF-9AAB-8BF9-0013-138FA761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Liniowa</a:t>
            </a:r>
            <a:r>
              <a:rPr lang="en-GB" dirty="0"/>
              <a:t> </a:t>
            </a:r>
            <a:r>
              <a:rPr lang="en-GB" dirty="0" err="1"/>
              <a:t>zależność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obu</a:t>
            </a:r>
            <a:r>
              <a:rPr lang="en-GB" dirty="0"/>
              <a:t> </a:t>
            </a:r>
            <a:r>
              <a:rPr lang="en-GB" dirty="0" err="1"/>
              <a:t>algorytmów</a:t>
            </a:r>
            <a:r>
              <a:rPr lang="en-GB" dirty="0"/>
              <a:t>. </a:t>
            </a:r>
            <a:endParaRPr lang="pl-PL" dirty="0"/>
          </a:p>
        </p:txBody>
      </p:sp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F9760444-D39D-13D4-CF4C-9E7ABC06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54" y="2793544"/>
            <a:ext cx="5778269" cy="3669167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9BEBD72-3C0C-7CBE-F9DA-62ECB3EB1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3" y="2793544"/>
            <a:ext cx="5562539" cy="362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8BF9-9800-79D7-69FB-8B4AB157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Wnioski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CBF58-F6DF-93D0-7978-75CFD6957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Najniebiezpieczniejszym</a:t>
            </a:r>
            <a:r>
              <a:rPr lang="en-GB" dirty="0"/>
              <a:t> region jest Brooklyn. </a:t>
            </a:r>
          </a:p>
          <a:p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udało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zidentyfikować</a:t>
            </a:r>
            <a:r>
              <a:rPr lang="en-GB" dirty="0"/>
              <a:t>, </a:t>
            </a:r>
            <a:r>
              <a:rPr lang="en-GB" dirty="0" err="1"/>
              <a:t>żadnych</a:t>
            </a:r>
            <a:r>
              <a:rPr lang="en-GB" dirty="0"/>
              <a:t> </a:t>
            </a:r>
            <a:r>
              <a:rPr lang="en-GB" dirty="0" err="1"/>
              <a:t>konkretnych</a:t>
            </a:r>
            <a:r>
              <a:rPr lang="en-GB" dirty="0"/>
              <a:t>/</a:t>
            </a:r>
            <a:r>
              <a:rPr lang="en-GB" dirty="0" err="1"/>
              <a:t>interesujących</a:t>
            </a:r>
            <a:r>
              <a:rPr lang="en-GB" dirty="0"/>
              <a:t> </a:t>
            </a:r>
            <a:r>
              <a:rPr lang="en-GB" dirty="0" err="1"/>
              <a:t>grup</a:t>
            </a:r>
            <a:r>
              <a:rPr lang="en-GB" dirty="0"/>
              <a:t>. </a:t>
            </a:r>
          </a:p>
          <a:p>
            <a:r>
              <a:rPr lang="pl-PL" dirty="0"/>
              <a:t>Uzyskane wyniki pokazują, że między moją implementacją algorytmu DBSCAN a implementacją z</a:t>
            </a:r>
            <a:r>
              <a:rPr lang="en-GB" dirty="0"/>
              <a:t> </a:t>
            </a:r>
            <a:r>
              <a:rPr lang="pl-PL" dirty="0"/>
              <a:t>biblioteki scikit-learn istnieją znaczące różnice</a:t>
            </a:r>
            <a:r>
              <a:rPr lang="en-GB" dirty="0"/>
              <a:t> </a:t>
            </a:r>
            <a:r>
              <a:rPr lang="en-GB" dirty="0" err="1"/>
              <a:t>mogące</a:t>
            </a:r>
            <a:r>
              <a:rPr lang="en-GB" dirty="0"/>
              <a:t> </a:t>
            </a:r>
            <a:r>
              <a:rPr lang="en-GB" dirty="0" err="1"/>
              <a:t>wynikać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przykład</a:t>
            </a:r>
            <a:r>
              <a:rPr lang="en-GB" dirty="0"/>
              <a:t> z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funkcji</a:t>
            </a:r>
            <a:r>
              <a:rPr lang="en-GB" dirty="0"/>
              <a:t> </a:t>
            </a:r>
            <a:r>
              <a:rPr lang="en-GB" dirty="0" err="1"/>
              <a:t>liczenia</a:t>
            </a:r>
            <a:r>
              <a:rPr lang="en-GB" dirty="0"/>
              <a:t> </a:t>
            </a:r>
            <a:r>
              <a:rPr lang="en-GB" dirty="0" err="1"/>
              <a:t>odległości</a:t>
            </a:r>
            <a:r>
              <a:rPr lang="en-GB" dirty="0"/>
              <a:t>.</a:t>
            </a:r>
          </a:p>
          <a:p>
            <a:r>
              <a:rPr lang="pl-PL" dirty="0"/>
              <a:t>Szczególnie jest to widoczne w czasie działania algorytmu oraz przy generowanie klastrów dla gęstych</a:t>
            </a:r>
            <a:r>
              <a:rPr lang="en-GB" dirty="0"/>
              <a:t> </a:t>
            </a:r>
            <a:r>
              <a:rPr lang="pl-PL" dirty="0"/>
              <a:t>punktów</a:t>
            </a:r>
            <a:r>
              <a:rPr lang="en-GB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175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CF8B-623F-F6CB-9E59-F87B89BA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Cel</a:t>
            </a:r>
            <a:r>
              <a:rPr lang="en-GB" dirty="0"/>
              <a:t> i </a:t>
            </a:r>
            <a:r>
              <a:rPr lang="en-GB" dirty="0" err="1"/>
              <a:t>zrealizowane</a:t>
            </a:r>
            <a:r>
              <a:rPr lang="en-GB" dirty="0"/>
              <a:t> </a:t>
            </a:r>
            <a:r>
              <a:rPr lang="en-GB" dirty="0" err="1"/>
              <a:t>założenia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2156-5FEE-1540-CFD4-A63F5E591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410" indent="-359410"/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Analiza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przygotowanie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zbiorów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danych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marL="359410" indent="-359410"/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Wykorzystanie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algorytmu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grupującego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"DBSCAN" do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eksploracji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miejsc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strzelaniń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w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Nowym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Jorku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w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latach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2006 – 2022.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Porównanie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wyników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z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wynikami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uzyskanymi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przy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użyciu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modelu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z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biblioteki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scikit-learn. </a:t>
            </a:r>
          </a:p>
          <a:p>
            <a:pPr marL="359410" indent="-359410"/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Testowanie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zaimplementowanego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algorytmu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DBSCAN.</a:t>
            </a:r>
          </a:p>
          <a:p>
            <a:pPr marL="359410" indent="-359410"/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Nałożenie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wygenerowanych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klastrów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na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okręgi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policyjne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82698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7A9F-A83B-C13E-089D-46F03CE1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Użyte</a:t>
            </a:r>
            <a:r>
              <a:rPr lang="en-GB" dirty="0"/>
              <a:t> t</a:t>
            </a:r>
            <a:r>
              <a:rPr lang="pl-PL" dirty="0"/>
              <a:t>echnologie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8D44C-1F2E-62C6-B71A-089E2E70D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l-PL" dirty="0">
                <a:solidFill>
                  <a:srgbClr val="000000"/>
                </a:solidFill>
                <a:ea typeface="+mn-lt"/>
                <a:cs typeface="+mn-lt"/>
              </a:rPr>
              <a:t>Jezyk: Python</a:t>
            </a:r>
            <a:endParaRPr lang="en-GB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pl-PL" dirty="0">
                <a:solidFill>
                  <a:srgbClr val="000000"/>
                </a:solidFill>
                <a:ea typeface="+mn-lt"/>
                <a:cs typeface="+mn-lt"/>
              </a:rPr>
              <a:t> 	Środowisko: PyCharm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GB" dirty="0" err="1">
                <a:solidFill>
                  <a:srgbClr val="000000"/>
                </a:solidFill>
                <a:ea typeface="+mn-lt"/>
                <a:cs typeface="+mn-lt"/>
              </a:rPr>
              <a:t>Jupyter</a:t>
            </a:r>
            <a:r>
              <a:rPr lang="pl-PL" dirty="0">
                <a:solidFill>
                  <a:srgbClr val="000000"/>
                </a:solidFill>
                <a:ea typeface="+mn-lt"/>
                <a:cs typeface="+mn-lt"/>
              </a:rPr>
              <a:t> Notebook (analiza) </a:t>
            </a:r>
            <a:endParaRPr lang="en-GB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pl-PL" dirty="0">
                <a:solidFill>
                  <a:srgbClr val="000000"/>
                </a:solidFill>
                <a:ea typeface="+mn-lt"/>
                <a:cs typeface="+mn-lt"/>
              </a:rPr>
              <a:t>	Biblioteki: GeoPandas , Scikit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-learn</a:t>
            </a:r>
            <a:r>
              <a:rPr lang="pl-PL" dirty="0">
                <a:solidFill>
                  <a:srgbClr val="000000"/>
                </a:solidFill>
                <a:ea typeface="+mn-lt"/>
                <a:cs typeface="+mn-lt"/>
              </a:rPr>
              <a:t>, Contextily, Matplotlib, Numpy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173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517A-8936-FE6E-24BB-EC305A23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Pliki</a:t>
            </a:r>
            <a:r>
              <a:rPr lang="en-GB" dirty="0"/>
              <a:t> </a:t>
            </a:r>
            <a:r>
              <a:rPr lang="en-GB" dirty="0" err="1"/>
              <a:t>projektu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28053-FF76-56D0-E85E-239355F06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5053542"/>
          </a:xfrm>
        </p:spPr>
        <p:txBody>
          <a:bodyPr/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Dokumentacja</a:t>
            </a:r>
            <a:r>
              <a:rPr lang="en-GB" dirty="0">
                <a:latin typeface="Arial" panose="020B0604020202020204" pitchFamily="34" charset="0"/>
              </a:rPr>
              <a:t>: “Dokumentacja_końcowa_SPDB_Jan_Kwiatkowski.pdf”</a:t>
            </a:r>
          </a:p>
          <a:p>
            <a:r>
              <a:rPr lang="en-GB" dirty="0" err="1">
                <a:latin typeface="Arial" panose="020B0604020202020204" pitchFamily="34" charset="0"/>
              </a:rPr>
              <a:t>Implementacja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</a:rPr>
              <a:t>algorytmu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</a:rPr>
              <a:t>DBSCAN</a:t>
            </a:r>
            <a:r>
              <a:rPr lang="en-GB" dirty="0">
                <a:latin typeface="Arial" panose="020B0604020202020204" pitchFamily="34" charset="0"/>
              </a:rPr>
              <a:t>: “dbscan.py”.</a:t>
            </a:r>
            <a:endParaRPr lang="en-GB" b="1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Notebook</a:t>
            </a:r>
            <a:r>
              <a:rPr lang="pl-PL" b="0" i="0" dirty="0">
                <a:effectLst/>
                <a:latin typeface="Arial" panose="020B0604020202020204" pitchFamily="34" charset="0"/>
              </a:rPr>
              <a:t> z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przygotowania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zbioru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danych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>
                <a:effectLst/>
                <a:latin typeface="Arial" panose="020B0604020202020204" pitchFamily="34" charset="0"/>
              </a:rPr>
              <a:t>NYPD Shooting Incident Data (Historic)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oraz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jego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pl-PL" b="0" i="0" dirty="0">
                <a:effectLst/>
                <a:latin typeface="Arial" panose="020B0604020202020204" pitchFamily="34" charset="0"/>
              </a:rPr>
              <a:t>analiz</a:t>
            </a:r>
            <a:r>
              <a:rPr lang="en-GB" b="0" i="0" dirty="0">
                <a:effectLst/>
                <a:latin typeface="Arial" panose="020B0604020202020204" pitchFamily="34" charset="0"/>
              </a:rPr>
              <a:t>a</a:t>
            </a:r>
            <a:r>
              <a:rPr lang="pl-PL" b="0" i="0" dirty="0">
                <a:effectLst/>
                <a:latin typeface="Arial" panose="020B0604020202020204" pitchFamily="34" charset="0"/>
              </a:rPr>
              <a:t> znajduje się w pliku o nazwie </a:t>
            </a:r>
            <a:r>
              <a:rPr lang="en-GB" b="0" i="0" dirty="0">
                <a:effectLst/>
                <a:latin typeface="Arial" panose="020B0604020202020204" pitchFamily="34" charset="0"/>
              </a:rPr>
              <a:t>“</a:t>
            </a:r>
            <a:r>
              <a:rPr lang="pl-PL" b="0" i="0" dirty="0">
                <a:effectLst/>
                <a:latin typeface="Arial" panose="020B0604020202020204" pitchFamily="34" charset="0"/>
              </a:rPr>
              <a:t>1-shooting</a:t>
            </a:r>
            <a:r>
              <a:rPr lang="en-GB" b="0" i="0" dirty="0">
                <a:effectLst/>
                <a:latin typeface="Arial" panose="020B0604020202020204" pitchFamily="34" charset="0"/>
              </a:rPr>
              <a:t>_</a:t>
            </a:r>
            <a:r>
              <a:rPr lang="pl-PL" b="0" i="0" dirty="0">
                <a:effectLst/>
                <a:latin typeface="Arial" panose="020B0604020202020204" pitchFamily="34" charset="0"/>
              </a:rPr>
              <a:t>data</a:t>
            </a:r>
            <a:r>
              <a:rPr lang="en-GB" b="0" i="0" dirty="0">
                <a:effectLst/>
                <a:latin typeface="Arial" panose="020B0604020202020204" pitchFamily="34" charset="0"/>
              </a:rPr>
              <a:t>_</a:t>
            </a:r>
            <a:r>
              <a:rPr lang="pl-PL" b="0" i="0" dirty="0">
                <a:effectLst/>
                <a:latin typeface="Arial" panose="020B0604020202020204" pitchFamily="34" charset="0"/>
              </a:rPr>
              <a:t>analysis.ipynb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”.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Notebook</a:t>
            </a:r>
            <a:r>
              <a:rPr lang="pl-PL" b="0" i="0" dirty="0">
                <a:effectLst/>
                <a:latin typeface="Arial" panose="020B0604020202020204" pitchFamily="34" charset="0"/>
              </a:rPr>
              <a:t> z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przygotowania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zbioru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</a:rPr>
              <a:t>danych</a:t>
            </a:r>
            <a:r>
              <a:rPr lang="en-GB" b="1" dirty="0">
                <a:latin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</a:rPr>
              <a:t>NYC police precincts</a:t>
            </a:r>
            <a:r>
              <a:rPr lang="en-GB" b="1" dirty="0"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oraz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jego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pl-PL" b="0" i="0" dirty="0">
                <a:effectLst/>
                <a:latin typeface="Arial" panose="020B0604020202020204" pitchFamily="34" charset="0"/>
              </a:rPr>
              <a:t>analiz</a:t>
            </a:r>
            <a:r>
              <a:rPr lang="en-GB" b="0" i="0" dirty="0">
                <a:effectLst/>
                <a:latin typeface="Arial" panose="020B0604020202020204" pitchFamily="34" charset="0"/>
              </a:rPr>
              <a:t>a</a:t>
            </a:r>
            <a:r>
              <a:rPr lang="pl-PL" b="0" i="0" dirty="0">
                <a:effectLst/>
                <a:latin typeface="Arial" panose="020B0604020202020204" pitchFamily="34" charset="0"/>
              </a:rPr>
              <a:t> znajduje się w pliku o nazwie </a:t>
            </a:r>
            <a:r>
              <a:rPr lang="en-GB" b="0" i="0" dirty="0">
                <a:effectLst/>
                <a:latin typeface="Arial" panose="020B0604020202020204" pitchFamily="34" charset="0"/>
              </a:rPr>
              <a:t>“</a:t>
            </a:r>
            <a:r>
              <a:rPr lang="pl-PL" b="0" i="0" dirty="0">
                <a:effectLst/>
                <a:latin typeface="Arial" panose="020B0604020202020204" pitchFamily="34" charset="0"/>
              </a:rPr>
              <a:t>2-police_prec_data_analysis.ipynb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”.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Notebook z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uruchamianiem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i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testowanie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algorytmu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dbscan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</a:rPr>
              <a:t>znajduje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</a:rPr>
              <a:t>się</a:t>
            </a:r>
            <a:r>
              <a:rPr lang="en-GB" dirty="0">
                <a:latin typeface="Arial" panose="020B0604020202020204" pitchFamily="34" charset="0"/>
              </a:rPr>
              <a:t> w </a:t>
            </a:r>
            <a:r>
              <a:rPr lang="en-GB" dirty="0" err="1">
                <a:latin typeface="Arial" panose="020B0604020202020204" pitchFamily="34" charset="0"/>
              </a:rPr>
              <a:t>pliku</a:t>
            </a:r>
            <a:r>
              <a:rPr lang="en-GB" dirty="0">
                <a:latin typeface="Arial" panose="020B0604020202020204" pitchFamily="34" charset="0"/>
              </a:rPr>
              <a:t> o </a:t>
            </a:r>
            <a:r>
              <a:rPr lang="en-GB" dirty="0" err="1">
                <a:latin typeface="Arial" panose="020B0604020202020204" pitchFamily="34" charset="0"/>
              </a:rPr>
              <a:t>nazwie</a:t>
            </a:r>
            <a:r>
              <a:rPr lang="en-GB" dirty="0">
                <a:latin typeface="Arial" panose="020B0604020202020204" pitchFamily="34" charset="0"/>
              </a:rPr>
              <a:t> “3-dbscan_tests.ipynb”.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433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2AC0-97E3-B215-369E-61DC568F0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Projekt</a:t>
            </a:r>
            <a:r>
              <a:rPr lang="en-GB" dirty="0"/>
              <a:t> - 4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A6F27-17C0-D34F-4EEF-A7840F816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Analiza </a:t>
            </a:r>
            <a:r>
              <a:rPr lang="en-GB" dirty="0" err="1"/>
              <a:t>zbiorów</a:t>
            </a:r>
            <a:r>
              <a:rPr lang="en-GB" dirty="0"/>
              <a:t> </a:t>
            </a:r>
            <a:r>
              <a:rPr lang="en-GB" dirty="0" err="1"/>
              <a:t>danych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357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A5EBE-0D59-0D32-0A0E-8F1A13AB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5" y="149482"/>
            <a:ext cx="4811111" cy="839425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sz="3200" b="1" dirty="0"/>
              <a:t>NYPD Shooting Incident Data (Historic):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EB7A7-F07E-6BA0-A88D-B5B9E814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98" y="934720"/>
            <a:ext cx="6505673" cy="58331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>
              <a:lnSpc>
                <a:spcPct val="140000"/>
              </a:lnSpc>
            </a:pP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Lista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wszystkich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strzelanin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które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miały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miejsce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w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Nowym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Jorku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 od 2006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roku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 do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końca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2022.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Zawiera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 27312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wierszy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(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pojedyńczych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zdarzeń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)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oraz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 22 </a:t>
            </a:r>
            <a:r>
              <a:rPr lang="en-US" sz="1400" dirty="0" err="1">
                <a:solidFill>
                  <a:srgbClr val="555555"/>
                </a:solidFill>
                <a:ea typeface="+mn-lt"/>
                <a:cs typeface="+mn-lt"/>
              </a:rPr>
              <a:t>kolumny</a:t>
            </a:r>
            <a:r>
              <a:rPr lang="en-US" sz="1400" dirty="0">
                <a:solidFill>
                  <a:srgbClr val="555555"/>
                </a:solidFill>
                <a:ea typeface="+mn-lt"/>
                <a:cs typeface="+mn-lt"/>
              </a:rPr>
              <a:t>. </a:t>
            </a:r>
          </a:p>
          <a:p>
            <a:pPr marL="359410" indent="-359410">
              <a:lnSpc>
                <a:spcPct val="140000"/>
              </a:lnSpc>
            </a:pPr>
            <a:r>
              <a:rPr lang="en-US" sz="1000" dirty="0" err="1">
                <a:solidFill>
                  <a:srgbClr val="000000"/>
                </a:solidFill>
                <a:ea typeface="+mn-lt"/>
                <a:cs typeface="+mn-lt"/>
              </a:rPr>
              <a:t>Zbiór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: 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  <a:hlinkClick r:id="rId2"/>
              </a:rPr>
              <a:t>NYPD Shooting Incident Data (Historic) | NYC Open Data (cityofnewyork.us)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        </a:t>
            </a:r>
          </a:p>
          <a:p>
            <a:pPr marL="359410" indent="-359410"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Opis: 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https://data.cityofnewyork.us/Public-Safety/NYPD-Shooting-Incident-Data-Historic-/833y-fsy8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  </a:t>
            </a:r>
          </a:p>
          <a:p>
            <a:pPr marL="359410" indent="-359410">
              <a:lnSpc>
                <a:spcPct val="140000"/>
              </a:lnSpc>
            </a:pPr>
            <a:r>
              <a:rPr lang="en-US" sz="1000" dirty="0" err="1">
                <a:solidFill>
                  <a:srgbClr val="000000"/>
                </a:solidFill>
                <a:ea typeface="+mn-lt"/>
                <a:cs typeface="+mn-lt"/>
              </a:rPr>
              <a:t>Wizualizacja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: 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https://data.cityofnewyork.us/d/833y-fsy8/visualization</a:t>
            </a:r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  </a:t>
            </a:r>
          </a:p>
          <a:p>
            <a:pPr marL="359410" indent="-359410"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ea typeface="+mn-lt"/>
                <a:cs typeface="+mn-lt"/>
              </a:rPr>
              <a:t>Format: shapefile. 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BDA33C2B-C906-719E-B7B5-94F21DF7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040" y="3514759"/>
            <a:ext cx="10255251" cy="3259335"/>
          </a:xfrm>
          <a:prstGeom prst="rect">
            <a:avLst/>
          </a:prstGeom>
        </p:spPr>
      </p:pic>
      <p:pic>
        <p:nvPicPr>
          <p:cNvPr id="7" name="Picture 6" descr="A map with blue dots&#10;&#10;Description automatically generated">
            <a:extLst>
              <a:ext uri="{FF2B5EF4-FFF2-40B4-BE49-F238E27FC236}">
                <a16:creationId xmlns:a16="http://schemas.microsoft.com/office/drawing/2014/main" id="{E8F504F5-EAFE-CB61-86D1-903270E14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61" y="2653"/>
            <a:ext cx="4369730" cy="33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0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CC8D-0F49-B686-3C1B-A32C69B8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NYPD Shooting Incident Data (Historic)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E3837-006E-4079-D509-F513F8E72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Wykryto i usunięto wiersze z brakującymi danymi dotyczącymi lokalizacji strzelanin. Odpowiednio uzupełniono brakujące wartości w pozostałych kolumnach oraz usunięto niepotrzebne kolumny</a:t>
            </a:r>
            <a:r>
              <a:rPr lang="en-GB" dirty="0"/>
              <a:t> </a:t>
            </a:r>
            <a:r>
              <a:rPr lang="pl-PL" dirty="0"/>
              <a:t>(</a:t>
            </a:r>
            <a:r>
              <a:rPr lang="pl-PL" i="1" dirty="0"/>
              <a:t>'jurisdicti','x_coord_cd’,</a:t>
            </a:r>
            <a:r>
              <a:rPr lang="en-GB" i="1" dirty="0"/>
              <a:t> </a:t>
            </a:r>
            <a:r>
              <a:rPr lang="pl-PL" i="1" dirty="0"/>
              <a:t>'y_coord_cd’</a:t>
            </a:r>
            <a:r>
              <a:rPr lang="pl-PL" dirty="0"/>
              <a:t>). </a:t>
            </a:r>
            <a:endParaRPr lang="en-GB" dirty="0"/>
          </a:p>
          <a:p>
            <a:r>
              <a:rPr lang="pl-PL" dirty="0"/>
              <a:t>Sprawdzono czy nie występują w danych duplikaty. </a:t>
            </a:r>
            <a:endParaRPr lang="en-GB" dirty="0"/>
          </a:p>
          <a:p>
            <a:r>
              <a:rPr lang="en-GB" dirty="0"/>
              <a:t>P</a:t>
            </a:r>
            <a:r>
              <a:rPr lang="pl-PL" dirty="0"/>
              <a:t>rzygotowane dane zapisano do nowego pliku csv</a:t>
            </a:r>
            <a:r>
              <a:rPr lang="en-GB" dirty="0"/>
              <a:t>:</a:t>
            </a:r>
            <a:r>
              <a:rPr lang="pl-PL" dirty="0"/>
              <a:t> "</a:t>
            </a:r>
            <a:r>
              <a:rPr lang="pl-PL" i="1" dirty="0"/>
              <a:t>NYPD_Shooting_Incident_Data_PREPARE.csv</a:t>
            </a:r>
            <a:r>
              <a:rPr lang="pl-PL" dirty="0"/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295089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CC8D-0F49-B686-3C1B-A32C69B8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NYPD Shooting Incident Data (Historic) - </a:t>
            </a:r>
            <a:r>
              <a:rPr lang="en-US" sz="3200" b="1" dirty="0" err="1"/>
              <a:t>analiza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E3837-006E-4079-D509-F513F8E72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Średnia</a:t>
            </a:r>
            <a:r>
              <a:rPr lang="en-GB" dirty="0"/>
              <a:t> </a:t>
            </a:r>
            <a:r>
              <a:rPr lang="en-GB" dirty="0" err="1"/>
              <a:t>roczna</a:t>
            </a:r>
            <a:r>
              <a:rPr lang="en-GB" dirty="0"/>
              <a:t> </a:t>
            </a:r>
            <a:r>
              <a:rPr lang="en-GB" dirty="0" err="1"/>
              <a:t>liczba</a:t>
            </a:r>
            <a:r>
              <a:rPr lang="en-GB" dirty="0"/>
              <a:t> </a:t>
            </a:r>
            <a:r>
              <a:rPr lang="en-GB" dirty="0" err="1"/>
              <a:t>strzelanin</a:t>
            </a:r>
            <a:r>
              <a:rPr lang="en-GB" dirty="0"/>
              <a:t>: 1606. </a:t>
            </a:r>
          </a:p>
          <a:p>
            <a:r>
              <a:rPr lang="en-GB" dirty="0"/>
              <a:t>W</a:t>
            </a:r>
            <a:r>
              <a:rPr lang="pl-PL" dirty="0"/>
              <a:t> trakcie pandemii covid19 nastąpił gwałtowny wzrost liczby strzelanin</a:t>
            </a:r>
            <a:r>
              <a:rPr lang="en-GB" dirty="0"/>
              <a:t>.</a:t>
            </a:r>
          </a:p>
          <a:p>
            <a:r>
              <a:rPr lang="en-GB" dirty="0"/>
              <a:t>N</a:t>
            </a:r>
            <a:r>
              <a:rPr lang="pl-PL" dirty="0"/>
              <a:t>ajwięcej strzelanin jest w okresie letnim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5" name="Picture 4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F7A39F87-EB8F-2B95-CFDC-4060251E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21" y="3542930"/>
            <a:ext cx="5436120" cy="3154687"/>
          </a:xfrm>
          <a:prstGeom prst="rect">
            <a:avLst/>
          </a:prstGeom>
        </p:spPr>
      </p:pic>
      <p:pic>
        <p:nvPicPr>
          <p:cNvPr id="7" name="Picture 6" descr="A graph with red lines&#10;&#10;Description automatically generated">
            <a:extLst>
              <a:ext uri="{FF2B5EF4-FFF2-40B4-BE49-F238E27FC236}">
                <a16:creationId xmlns:a16="http://schemas.microsoft.com/office/drawing/2014/main" id="{D2964611-8149-9A33-1BBF-3577934E6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85" y="3542931"/>
            <a:ext cx="5436119" cy="31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50614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RegularSeed_2SEEDS">
      <a:dk1>
        <a:srgbClr val="000000"/>
      </a:dk1>
      <a:lt1>
        <a:srgbClr val="FFFFFF"/>
      </a:lt1>
      <a:dk2>
        <a:srgbClr val="1A1D2F"/>
      </a:dk2>
      <a:lt2>
        <a:srgbClr val="F0F0F3"/>
      </a:lt2>
      <a:accent1>
        <a:srgbClr val="9DA812"/>
      </a:accent1>
      <a:accent2>
        <a:srgbClr val="CE9425"/>
      </a:accent2>
      <a:accent3>
        <a:srgbClr val="6AB220"/>
      </a:accent3>
      <a:accent4>
        <a:srgbClr val="1783D5"/>
      </a:accent4>
      <a:accent5>
        <a:srgbClr val="2946E7"/>
      </a:accent5>
      <a:accent6>
        <a:srgbClr val="5323D7"/>
      </a:accent6>
      <a:hlink>
        <a:srgbClr val="493FB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2564</TotalTime>
  <Words>1005</Words>
  <Application>Microsoft Office PowerPoint</Application>
  <PresentationFormat>Widescreen</PresentationFormat>
  <Paragraphs>101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Avenir Next LT Pro</vt:lpstr>
      <vt:lpstr>Calibri</vt:lpstr>
      <vt:lpstr>Calibri Light</vt:lpstr>
      <vt:lpstr>Goudy Old Style</vt:lpstr>
      <vt:lpstr>Wingdings</vt:lpstr>
      <vt:lpstr>FrostyVTI</vt:lpstr>
      <vt:lpstr>Aliza strzelaniń w Nowym Jorku z wykorzystaniem zaimplementowanego algorytmu DBSCAN Prezentacja wyników</vt:lpstr>
      <vt:lpstr>Spis treści</vt:lpstr>
      <vt:lpstr>Cel i zrealizowane założenia</vt:lpstr>
      <vt:lpstr>Użyte technologie</vt:lpstr>
      <vt:lpstr>Pliki projektu</vt:lpstr>
      <vt:lpstr>Projekt - 4</vt:lpstr>
      <vt:lpstr>NYPD Shooting Incident Data (Historic): </vt:lpstr>
      <vt:lpstr>NYPD Shooting Incident Data (Historic)</vt:lpstr>
      <vt:lpstr>NYPD Shooting Incident Data (Historic) - analiza</vt:lpstr>
      <vt:lpstr>NYPD Shooting Incident Data (Historic) - analiza</vt:lpstr>
      <vt:lpstr>NYC police precincts</vt:lpstr>
      <vt:lpstr>Projekt - 5</vt:lpstr>
      <vt:lpstr>Algorytm DBSCAN </vt:lpstr>
      <vt:lpstr>Algorytm DBSCAN – bezpośrednie porównanie wyników </vt:lpstr>
      <vt:lpstr>Projekt - 6</vt:lpstr>
      <vt:lpstr>Generowanie klastrów dla całego zbioru danych strzelanin - porównanie</vt:lpstr>
      <vt:lpstr>Generowanie klastrów dla całego zbioru danych strzelanin - porównanie</vt:lpstr>
      <vt:lpstr>Generowanie klastrów dla całego zbioru danych strzelanin - porównanie</vt:lpstr>
      <vt:lpstr>Czas generowania się klastrów dla całego zbioru danych w zależności od wartości parametrów min sample oraz epsilon dla scikit.DBSCAN</vt:lpstr>
      <vt:lpstr>Wygenerowanie grup dla danych okresów czasu</vt:lpstr>
      <vt:lpstr>Rok 2008 – wygenerowane grupy przez oba algorytmy</vt:lpstr>
      <vt:lpstr>Rok 2008 – wygenerowane grupy, wyniki nałożone na okręgi policyjne</vt:lpstr>
      <vt:lpstr>Rok 2013 – wygenerowane grupy, wyniki nałożone na okręgi policyjne</vt:lpstr>
      <vt:lpstr>Rok 2018 – wygenerowane grupy, wyniki nałożone na okręgi policyjne</vt:lpstr>
      <vt:lpstr>Lata 2021-2022– wygenerowane grupy, wyniki nałożone na okręgi policyjne</vt:lpstr>
      <vt:lpstr>Porównanie czasu działania algorytmów od wielkości zbioru</vt:lpstr>
      <vt:lpstr>Wnioski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Jan Kwiatkowski</cp:lastModifiedBy>
  <cp:revision>580</cp:revision>
  <dcterms:created xsi:type="dcterms:W3CDTF">2023-12-12T10:22:15Z</dcterms:created>
  <dcterms:modified xsi:type="dcterms:W3CDTF">2024-01-10T01:05:27Z</dcterms:modified>
</cp:coreProperties>
</file>